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85" r:id="rId5"/>
    <p:sldId id="259" r:id="rId6"/>
    <p:sldId id="260" r:id="rId7"/>
    <p:sldId id="261" r:id="rId8"/>
    <p:sldId id="266" r:id="rId9"/>
    <p:sldId id="268" r:id="rId10"/>
    <p:sldId id="269" r:id="rId11"/>
    <p:sldId id="267" r:id="rId12"/>
    <p:sldId id="270" r:id="rId13"/>
    <p:sldId id="262" r:id="rId14"/>
    <p:sldId id="263" r:id="rId15"/>
    <p:sldId id="272" r:id="rId16"/>
    <p:sldId id="274" r:id="rId17"/>
    <p:sldId id="264" r:id="rId18"/>
    <p:sldId id="265" r:id="rId19"/>
    <p:sldId id="273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Glasgow population</c:v>
          </c:tx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Sheet1!$A$2:$A$27</c:f>
              <c:numCache>
                <c:formatCode>General</c:formatCode>
                <c:ptCount val="26"/>
                <c:pt idx="0">
                  <c:v>1500</c:v>
                </c:pt>
                <c:pt idx="1">
                  <c:v>1600</c:v>
                </c:pt>
                <c:pt idx="2">
                  <c:v>1707</c:v>
                </c:pt>
                <c:pt idx="3">
                  <c:v>1755</c:v>
                </c:pt>
                <c:pt idx="4">
                  <c:v>1801</c:v>
                </c:pt>
                <c:pt idx="5">
                  <c:v>1811</c:v>
                </c:pt>
                <c:pt idx="6">
                  <c:v>1821</c:v>
                </c:pt>
                <c:pt idx="7">
                  <c:v>1831</c:v>
                </c:pt>
                <c:pt idx="8">
                  <c:v>1841</c:v>
                </c:pt>
                <c:pt idx="9">
                  <c:v>1851</c:v>
                </c:pt>
                <c:pt idx="10">
                  <c:v>1861</c:v>
                </c:pt>
                <c:pt idx="11">
                  <c:v>1871</c:v>
                </c:pt>
                <c:pt idx="12">
                  <c:v>1881</c:v>
                </c:pt>
                <c:pt idx="13">
                  <c:v>1891</c:v>
                </c:pt>
                <c:pt idx="14">
                  <c:v>1901</c:v>
                </c:pt>
                <c:pt idx="15">
                  <c:v>1911</c:v>
                </c:pt>
                <c:pt idx="16">
                  <c:v>1921</c:v>
                </c:pt>
                <c:pt idx="17">
                  <c:v>1931</c:v>
                </c:pt>
                <c:pt idx="18">
                  <c:v>1939</c:v>
                </c:pt>
                <c:pt idx="19">
                  <c:v>1951</c:v>
                </c:pt>
                <c:pt idx="20">
                  <c:v>1961</c:v>
                </c:pt>
                <c:pt idx="21">
                  <c:v>1971</c:v>
                </c:pt>
                <c:pt idx="22">
                  <c:v>1981</c:v>
                </c:pt>
                <c:pt idx="23">
                  <c:v>1991</c:v>
                </c:pt>
                <c:pt idx="24">
                  <c:v>2001</c:v>
                </c:pt>
                <c:pt idx="25">
                  <c:v>2011</c:v>
                </c:pt>
              </c:numCache>
            </c:numRef>
          </c:xVal>
          <c:yVal>
            <c:numRef>
              <c:f>Sheet1!$B$2:$B$27</c:f>
              <c:numCache>
                <c:formatCode>#,##0</c:formatCode>
                <c:ptCount val="26"/>
                <c:pt idx="0">
                  <c:v>500000</c:v>
                </c:pt>
                <c:pt idx="1">
                  <c:v>800000</c:v>
                </c:pt>
                <c:pt idx="2">
                  <c:v>1000000</c:v>
                </c:pt>
                <c:pt idx="3">
                  <c:v>1265380</c:v>
                </c:pt>
                <c:pt idx="4">
                  <c:v>1608420</c:v>
                </c:pt>
                <c:pt idx="5">
                  <c:v>1805864</c:v>
                </c:pt>
                <c:pt idx="6">
                  <c:v>2091521</c:v>
                </c:pt>
                <c:pt idx="7">
                  <c:v>2364386</c:v>
                </c:pt>
                <c:pt idx="8">
                  <c:v>2620184</c:v>
                </c:pt>
                <c:pt idx="9">
                  <c:v>2888742</c:v>
                </c:pt>
                <c:pt idx="10">
                  <c:v>3062294</c:v>
                </c:pt>
                <c:pt idx="11">
                  <c:v>3360018</c:v>
                </c:pt>
                <c:pt idx="12">
                  <c:v>3735578</c:v>
                </c:pt>
                <c:pt idx="13">
                  <c:v>4025647</c:v>
                </c:pt>
                <c:pt idx="14">
                  <c:v>4472103</c:v>
                </c:pt>
                <c:pt idx="15">
                  <c:v>4760904</c:v>
                </c:pt>
                <c:pt idx="16">
                  <c:v>4882407</c:v>
                </c:pt>
                <c:pt idx="17">
                  <c:v>4842989</c:v>
                </c:pt>
                <c:pt idx="18">
                  <c:v>5006700</c:v>
                </c:pt>
                <c:pt idx="19">
                  <c:v>5095969</c:v>
                </c:pt>
                <c:pt idx="20">
                  <c:v>5179000</c:v>
                </c:pt>
                <c:pt idx="21">
                  <c:v>5229000</c:v>
                </c:pt>
                <c:pt idx="22">
                  <c:v>5035000</c:v>
                </c:pt>
                <c:pt idx="23">
                  <c:v>5083000</c:v>
                </c:pt>
                <c:pt idx="24">
                  <c:v>5062000</c:v>
                </c:pt>
                <c:pt idx="25">
                  <c:v>5295000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4464312"/>
        <c:axId val="332965192"/>
      </c:scatterChart>
      <c:valAx>
        <c:axId val="284464312"/>
        <c:scaling>
          <c:orientation val="minMax"/>
          <c:max val="2011"/>
          <c:min val="18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2965192"/>
        <c:crosses val="autoZero"/>
        <c:crossBetween val="midCat"/>
      </c:valAx>
      <c:valAx>
        <c:axId val="332965192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64312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4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5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8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53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93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73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17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9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50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1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04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9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Minton/gowell/tree/master/maps/diversities" TargetMode="External"/><Relationship Id="rId2" Type="http://schemas.openxmlformats.org/officeDocument/2006/relationships/hyperlink" Target="https://github.com/JonMinton/gow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nathan.Minton@Glasgow.ac.u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Diversity and change in Glasgow’s Social and Built Environment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Dr Jonathan Minton</a:t>
            </a:r>
          </a:p>
          <a:p>
            <a:r>
              <a:rPr lang="en-GB" dirty="0" smtClean="0"/>
              <a:t>AQMEN Research Fellow</a:t>
            </a:r>
          </a:p>
          <a:p>
            <a:r>
              <a:rPr lang="en-GB" dirty="0" smtClean="0"/>
              <a:t>University of Glasgow</a:t>
            </a:r>
          </a:p>
          <a:p>
            <a:endParaRPr lang="en-GB" dirty="0"/>
          </a:p>
          <a:p>
            <a:r>
              <a:rPr lang="en-GB" dirty="0" smtClean="0"/>
              <a:t>Jonathan.Minton@Glasgow.ac.uk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2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pic>
        <p:nvPicPr>
          <p:cNvPr id="4" name="Picture 12" descr="Townhead Stage 1 Ae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5105537" cy="36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haring X Tunnel Construction Gallery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7" y="1825623"/>
            <a:ext cx="5503516" cy="3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43737" y="57282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mtClean="0"/>
              <a:t>http://www.glasgows-motorways.co.uk/the-m8-motorway/4588285335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74126" y="5652825"/>
            <a:ext cx="5233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http://www.glasgows-motorways.co.uk/timeline/4591549029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0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s://upload.wikimedia.org/wikipedia/commons/a/ab/Dudley_Drive_-_geograph.org.uk_-_5801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2761"/>
            <a:ext cx="4851475" cy="39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007342" y="4086300"/>
            <a:ext cx="6923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https://en.wikipedia.org/wiki/Housing_in_Glasgow</a:t>
            </a:r>
            <a:endParaRPr lang="en-GB" dirty="0"/>
          </a:p>
        </p:txBody>
      </p:sp>
      <p:pic>
        <p:nvPicPr>
          <p:cNvPr id="5124" name="Picture 4" descr="High_Street_tenements,_Glasgow.JPG (2436×1909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198" y="1938581"/>
            <a:ext cx="5044602" cy="39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61572" y="6311900"/>
            <a:ext cx="50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https://en.wikipedia.org/wiki/High_Street,_Glasgow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38200" y="6324099"/>
            <a:ext cx="4976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https://en.wikipedia.org/wiki/Housing_in_Glasgow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345" y="1825625"/>
            <a:ext cx="3085049" cy="1952745"/>
          </a:xfrm>
          <a:prstGeom prst="rect">
            <a:avLst/>
          </a:prstGeom>
        </p:spPr>
      </p:pic>
      <p:pic>
        <p:nvPicPr>
          <p:cNvPr id="1026" name="Picture 2" descr="http://www.mparchitects.com/site/sites/default/files/styles/news_recognition/public/images/mercado-06_0.jpg?itok=T8KNQVz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352927" cy="42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11900"/>
            <a:ext cx="4442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http://www.mparchitects.com/site/recognition/charter-award-1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19" y="1825625"/>
            <a:ext cx="3156035" cy="1952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219" y="3881135"/>
            <a:ext cx="3156035" cy="2160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345" y="3949146"/>
            <a:ext cx="3108081" cy="20491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8696" y="6343770"/>
            <a:ext cx="4824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https://www.google.co.uk/maps/@55.8668194,-4.2894789,15z</a:t>
            </a:r>
          </a:p>
        </p:txBody>
      </p:sp>
    </p:spTree>
    <p:extLst>
      <p:ext uri="{BB962C8B-B14F-4D97-AF65-F5344CB8AC3E}">
        <p14:creationId xmlns:p14="http://schemas.microsoft.com/office/powerpoint/2010/main" val="24286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Network effects and functional geographies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8" y="1877383"/>
            <a:ext cx="290089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20" y="1877384"/>
            <a:ext cx="4351338" cy="435133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700000">
            <a:off x="3690815" y="4306349"/>
            <a:ext cx="2869159" cy="474453"/>
          </a:xfrm>
          <a:prstGeom prst="rightArrow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837426" y="4295955"/>
            <a:ext cx="1224951" cy="16648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Relationship between the physical, the social, and the economic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85409" y="6163228"/>
            <a:ext cx="283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Ethnic Minority Proportions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1300" y="6163228"/>
            <a:ext cx="429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Proportion of Households not owning a car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6036"/>
          <a:stretch/>
        </p:blipFill>
        <p:spPr>
          <a:xfrm>
            <a:off x="838200" y="2026720"/>
            <a:ext cx="4568560" cy="3800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65973"/>
          <a:stretch/>
        </p:blipFill>
        <p:spPr>
          <a:xfrm>
            <a:off x="6433484" y="2005565"/>
            <a:ext cx="4625041" cy="38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Relationship between the physical, the social, and the economic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165674" y="6163228"/>
            <a:ext cx="423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Proportion not living in a house/bungalow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315200" y="6163228"/>
            <a:ext cx="324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Proportion who are not married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6036"/>
          <a:stretch/>
        </p:blipFill>
        <p:spPr>
          <a:xfrm>
            <a:off x="952500" y="2005565"/>
            <a:ext cx="4659366" cy="3876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161"/>
          <a:stretch/>
        </p:blipFill>
        <p:spPr>
          <a:xfrm>
            <a:off x="6467475" y="2005565"/>
            <a:ext cx="4676549" cy="38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Definition of Greater Glasgow Used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0" y="1690689"/>
            <a:ext cx="4538034" cy="4538034"/>
          </a:xfrm>
        </p:spPr>
      </p:pic>
      <p:sp>
        <p:nvSpPr>
          <p:cNvPr id="5" name="TextBox 4"/>
          <p:cNvSpPr txBox="1"/>
          <p:nvPr/>
        </p:nvSpPr>
        <p:spPr>
          <a:xfrm>
            <a:off x="838200" y="6373019"/>
            <a:ext cx="491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12 Scottish Community Health Partnerships (CHPs)</a:t>
            </a:r>
          </a:p>
          <a:p>
            <a:r>
              <a:rPr lang="en-GB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61" y="1838325"/>
            <a:ext cx="4390398" cy="439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5748" y="6373019"/>
            <a:ext cx="36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(Link to Health &amp; Wellbeing Survey?)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01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Diversity as entropy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Shannon’s Diversity Index 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Ecology and information theory</a:t>
            </a:r>
          </a:p>
          <a:p>
            <a:r>
              <a:rPr lang="en-GB" dirty="0" smtClean="0"/>
              <a:t>High segregation = low diversity</a:t>
            </a:r>
          </a:p>
          <a:p>
            <a:r>
              <a:rPr lang="en-GB" dirty="0" smtClean="0"/>
              <a:t>Values depend on R</a:t>
            </a:r>
          </a:p>
          <a:p>
            <a:r>
              <a:rPr lang="en-GB" dirty="0" smtClean="0"/>
              <a:t>Calculated for </a:t>
            </a:r>
            <a:r>
              <a:rPr lang="en-GB" dirty="0" err="1" smtClean="0"/>
              <a:t>datazones</a:t>
            </a:r>
            <a:r>
              <a:rPr lang="en-GB" dirty="0" smtClean="0"/>
              <a:t> (Scottish LSOAs)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324100"/>
                <a:ext cx="42672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100"/>
                <a:ext cx="4267200" cy="12115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81675" y="2612320"/>
            <a:ext cx="374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 : total number of groups</a:t>
            </a:r>
          </a:p>
          <a:p>
            <a:r>
              <a:rPr lang="en-GB" dirty="0" smtClean="0"/>
              <a:t>P</a:t>
            </a:r>
            <a:r>
              <a:rPr lang="en-GB" baseline="-25000" dirty="0" smtClean="0"/>
              <a:t>i</a:t>
            </a:r>
            <a:r>
              <a:rPr lang="en-GB" dirty="0" smtClean="0"/>
              <a:t> : Proportion in area who are group </a:t>
            </a:r>
            <a:r>
              <a:rPr lang="en-GB" dirty="0" err="1" smtClean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2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Data and variables used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1" dirty="0" smtClean="0"/>
              <a:t>Data sources</a:t>
            </a:r>
            <a:r>
              <a:rPr lang="en-GB" dirty="0" smtClean="0"/>
              <a:t>: 2001 and 2011 censuses (mainly)</a:t>
            </a:r>
          </a:p>
          <a:p>
            <a:r>
              <a:rPr lang="en-GB" b="1" dirty="0" smtClean="0"/>
              <a:t>Variable types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Built environment</a:t>
            </a:r>
          </a:p>
          <a:p>
            <a:pPr lvl="2"/>
            <a:r>
              <a:rPr lang="en-GB" dirty="0" smtClean="0"/>
              <a:t>Council tax band</a:t>
            </a:r>
          </a:p>
          <a:p>
            <a:pPr lvl="2"/>
            <a:r>
              <a:rPr lang="en-GB" dirty="0" smtClean="0"/>
              <a:t>House size (number of bedrooms)</a:t>
            </a:r>
          </a:p>
          <a:p>
            <a:pPr lvl="2"/>
            <a:r>
              <a:rPr lang="en-GB" dirty="0" smtClean="0"/>
              <a:t>Type of building (house, flat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Demographic:</a:t>
            </a:r>
          </a:p>
          <a:p>
            <a:pPr lvl="2"/>
            <a:r>
              <a:rPr lang="en-GB" dirty="0" smtClean="0"/>
              <a:t>Age structure (males, female, older, younger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Country of origin (English, Scottish, non UK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Religion (Catholic, Protestant, other Christian, Non-religious, other religion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Economic:</a:t>
            </a:r>
          </a:p>
          <a:p>
            <a:pPr lvl="2"/>
            <a:r>
              <a:rPr lang="en-GB" dirty="0" smtClean="0"/>
              <a:t>Economic Activity status</a:t>
            </a:r>
          </a:p>
          <a:p>
            <a:pPr lvl="2"/>
            <a:r>
              <a:rPr lang="en-GB" dirty="0" smtClean="0"/>
              <a:t>Industry of employment</a:t>
            </a:r>
          </a:p>
          <a:p>
            <a:pPr lvl="2"/>
            <a:r>
              <a:rPr lang="en-GB" dirty="0" smtClean="0"/>
              <a:t>Highest educational qualification</a:t>
            </a:r>
          </a:p>
          <a:p>
            <a:pPr lvl="2"/>
            <a:r>
              <a:rPr lang="en-GB" dirty="0" smtClean="0"/>
              <a:t>Socioeconomic classification </a:t>
            </a:r>
          </a:p>
          <a:p>
            <a:pPr lvl="1"/>
            <a:r>
              <a:rPr lang="en-GB" dirty="0" smtClean="0"/>
              <a:t>Other:</a:t>
            </a:r>
          </a:p>
          <a:p>
            <a:pPr lvl="2"/>
            <a:r>
              <a:rPr lang="en-GB" dirty="0" smtClean="0"/>
              <a:t>Land use (occupied/vacant land parcels)</a:t>
            </a:r>
          </a:p>
          <a:p>
            <a:pPr lvl="2"/>
            <a:r>
              <a:rPr lang="en-GB" dirty="0" smtClean="0"/>
              <a:t>Tenure (Owned, rented, social rented)</a:t>
            </a:r>
          </a:p>
          <a:p>
            <a:pPr lvl="2"/>
            <a:r>
              <a:rPr lang="en-GB" dirty="0" smtClean="0"/>
              <a:t>Building use (residential only, business, mixed) – attempted from PAF but only for one year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4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Data and variables used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Grouping variables</a:t>
            </a:r>
          </a:p>
          <a:p>
            <a:pPr lvl="1"/>
            <a:r>
              <a:rPr lang="en-GB" dirty="0" smtClean="0"/>
              <a:t>Urban Rural Classification</a:t>
            </a:r>
          </a:p>
          <a:p>
            <a:pPr lvl="1"/>
            <a:r>
              <a:rPr lang="en-GB" dirty="0" smtClean="0"/>
              <a:t>Distance from city centre</a:t>
            </a:r>
          </a:p>
          <a:p>
            <a:pPr lvl="1"/>
            <a:r>
              <a:rPr lang="en-GB" dirty="0" smtClean="0"/>
              <a:t>Population density</a:t>
            </a:r>
          </a:p>
          <a:p>
            <a:pPr lvl="1"/>
            <a:r>
              <a:rPr lang="en-GB" dirty="0" smtClean="0"/>
              <a:t>Deprivation using SIMD</a:t>
            </a:r>
          </a:p>
          <a:p>
            <a:pPr lvl="1"/>
            <a:endParaRPr lang="en-GB" dirty="0"/>
          </a:p>
          <a:p>
            <a:r>
              <a:rPr lang="en-GB" dirty="0" smtClean="0"/>
              <a:t>For UR class, median </a:t>
            </a:r>
            <a:r>
              <a:rPr lang="en-GB" dirty="0" smtClean="0"/>
              <a:t>H scores are calculated for 2001 and </a:t>
            </a:r>
            <a:r>
              <a:rPr lang="en-GB" dirty="0" smtClean="0"/>
              <a:t>2011</a:t>
            </a:r>
          </a:p>
          <a:p>
            <a:r>
              <a:rPr lang="en-GB" dirty="0" smtClean="0"/>
              <a:t>For other (continuous) variables, a non-linear smoother is used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8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Gwilym Pryce, </a:t>
            </a:r>
            <a:r>
              <a:rPr lang="en-GB" dirty="0" err="1" smtClean="0"/>
              <a:t>AQMeN</a:t>
            </a:r>
            <a:endParaRPr lang="en-GB" dirty="0" smtClean="0"/>
          </a:p>
          <a:p>
            <a:r>
              <a:rPr lang="en-GB" dirty="0" smtClean="0"/>
              <a:t>Nick Bailey, </a:t>
            </a:r>
            <a:r>
              <a:rPr lang="en-GB" dirty="0" err="1" smtClean="0"/>
              <a:t>AQMeN</a:t>
            </a:r>
            <a:endParaRPr lang="en-GB" dirty="0" smtClean="0"/>
          </a:p>
          <a:p>
            <a:r>
              <a:rPr lang="en-GB" dirty="0" smtClean="0"/>
              <a:t>Ade Kearns, </a:t>
            </a:r>
            <a:r>
              <a:rPr lang="en-GB" dirty="0" err="1" smtClean="0"/>
              <a:t>GoWell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7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203200"/>
            <a:ext cx="10515600" cy="1325563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75"/>
          <a:stretch/>
        </p:blipFill>
        <p:spPr>
          <a:xfrm>
            <a:off x="557212" y="1171575"/>
            <a:ext cx="5984512" cy="54864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5"/>
          <a:stretch/>
        </p:blipFill>
        <p:spPr>
          <a:xfrm>
            <a:off x="6781799" y="1381125"/>
            <a:ext cx="505340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19856"/>
            <a:ext cx="6738144" cy="673814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Diversity by population density</a:t>
            </a:r>
          </a:p>
          <a:p>
            <a:r>
              <a:rPr lang="en-GB" dirty="0" smtClean="0"/>
              <a:t>Vertical dashed: 3.4k/km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dirty="0" smtClean="0"/>
              <a:t>Greater Glasgow average</a:t>
            </a:r>
          </a:p>
          <a:p>
            <a:r>
              <a:rPr lang="en-GB" dirty="0" smtClean="0"/>
              <a:t>Vertical solid: 6.0k/km</a:t>
            </a:r>
            <a:r>
              <a:rPr lang="en-GB" baseline="30000" dirty="0" smtClean="0"/>
              <a:t>2</a:t>
            </a:r>
          </a:p>
          <a:p>
            <a:endParaRPr lang="en-GB" baseline="30000" dirty="0" smtClean="0"/>
          </a:p>
          <a:p>
            <a:r>
              <a:rPr lang="en-GB" dirty="0" smtClean="0"/>
              <a:t>Ethnic, built, (tenure)</a:t>
            </a:r>
          </a:p>
          <a:p>
            <a:endParaRPr lang="en-GB" baseline="3000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619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Diversity by distance to city centre</a:t>
            </a:r>
          </a:p>
          <a:p>
            <a:endParaRPr lang="en-GB" baseline="30000" dirty="0" smtClean="0"/>
          </a:p>
          <a:p>
            <a:r>
              <a:rPr lang="en-GB" dirty="0" smtClean="0"/>
              <a:t>Tenure, built, first 5-8 km</a:t>
            </a:r>
          </a:p>
          <a:p>
            <a:endParaRPr lang="en-GB" baseline="30000" dirty="0" smtClean="0"/>
          </a:p>
          <a:p>
            <a:endParaRPr lang="en-GB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81" y="105569"/>
            <a:ext cx="6652419" cy="6652419"/>
          </a:xfrm>
        </p:spPr>
      </p:pic>
    </p:spTree>
    <p:extLst>
      <p:ext uri="{BB962C8B-B14F-4D97-AF65-F5344CB8AC3E}">
        <p14:creationId xmlns:p14="http://schemas.microsoft.com/office/powerpoint/2010/main" val="345025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Diversity by SIMD</a:t>
            </a:r>
          </a:p>
          <a:p>
            <a:endParaRPr lang="en-GB" baseline="30000" dirty="0" smtClean="0"/>
          </a:p>
          <a:p>
            <a:r>
              <a:rPr lang="en-GB" dirty="0" smtClean="0"/>
              <a:t>Nonlinear relationships</a:t>
            </a:r>
          </a:p>
          <a:p>
            <a:r>
              <a:rPr lang="en-GB" dirty="0" smtClean="0"/>
              <a:t>Tendency to more diversity</a:t>
            </a:r>
          </a:p>
          <a:p>
            <a:r>
              <a:rPr lang="en-GB" dirty="0" smtClean="0"/>
              <a:t>Falling land use ‘diversity’</a:t>
            </a:r>
          </a:p>
          <a:p>
            <a:r>
              <a:rPr lang="en-GB" dirty="0" smtClean="0"/>
              <a:t>Ethnicity: Greatest increase in least deprived areas</a:t>
            </a:r>
          </a:p>
          <a:p>
            <a:endParaRPr lang="en-GB" baseline="30000" dirty="0" smtClean="0"/>
          </a:p>
          <a:p>
            <a:endParaRPr lang="en-GB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9184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Selected maps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875"/>
            <a:ext cx="2781300" cy="2781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56" y="514350"/>
            <a:ext cx="2781300" cy="278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463925"/>
            <a:ext cx="2778125" cy="277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56" y="3463925"/>
            <a:ext cx="27813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3" y="3463925"/>
            <a:ext cx="2778125" cy="277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4" y="3463925"/>
            <a:ext cx="2778125" cy="27781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Building type, Ethnicity, Religion</a:t>
            </a:r>
          </a:p>
          <a:p>
            <a:pPr marL="0" indent="0">
              <a:buNone/>
            </a:pPr>
            <a:endParaRPr lang="en-GB" baseline="3000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88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2001-2011 is a period of large scale demographic change in Scotland as elsewhere in UK</a:t>
            </a:r>
          </a:p>
          <a:p>
            <a:r>
              <a:rPr lang="en-GB" dirty="0" smtClean="0"/>
              <a:t>Cities are magnets for migration</a:t>
            </a:r>
          </a:p>
          <a:p>
            <a:r>
              <a:rPr lang="en-GB" dirty="0" smtClean="0"/>
              <a:t>Large increase in ethnic minority population and diversity in Glasgow</a:t>
            </a:r>
          </a:p>
          <a:p>
            <a:r>
              <a:rPr lang="en-GB" dirty="0" smtClean="0"/>
              <a:t>Large increase in tenure diversity (more renting?)</a:t>
            </a:r>
          </a:p>
          <a:p>
            <a:r>
              <a:rPr lang="en-GB" dirty="0" smtClean="0"/>
              <a:t>Greatest increases in ethnic diversity in areas with lowest housing stock diversity</a:t>
            </a:r>
          </a:p>
          <a:p>
            <a:r>
              <a:rPr lang="en-GB" dirty="0" smtClean="0"/>
              <a:t>Increasing population size through migration</a:t>
            </a:r>
          </a:p>
          <a:p>
            <a:pPr lvl="1"/>
            <a:r>
              <a:rPr lang="en-GB" dirty="0" smtClean="0"/>
              <a:t>Reduced average age, better average health, better qualified?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5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Important density and distance nonlinearities</a:t>
            </a:r>
          </a:p>
          <a:p>
            <a:r>
              <a:rPr lang="en-GB" dirty="0" smtClean="0"/>
              <a:t>High density, high centrality -&gt; high diversity of people</a:t>
            </a:r>
          </a:p>
          <a:p>
            <a:r>
              <a:rPr lang="en-GB" dirty="0" smtClean="0"/>
              <a:t>‘Kink’ around 6000 people/km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dirty="0" smtClean="0"/>
              <a:t>Network effects/agglomeration economies?</a:t>
            </a:r>
          </a:p>
          <a:p>
            <a:r>
              <a:rPr lang="en-GB" dirty="0" smtClean="0"/>
              <a:t> Distance within 5-8km: different relationship</a:t>
            </a:r>
          </a:p>
          <a:p>
            <a:pPr lvl="1"/>
            <a:r>
              <a:rPr lang="en-GB" dirty="0" smtClean="0"/>
              <a:t>i.e. around 1 hr by foot/cycle/public transport</a:t>
            </a:r>
          </a:p>
          <a:p>
            <a:pPr lvl="1"/>
            <a:r>
              <a:rPr lang="en-GB" dirty="0" smtClean="0"/>
              <a:t>Jesse </a:t>
            </a:r>
            <a:r>
              <a:rPr lang="en-GB" dirty="0" err="1" smtClean="0"/>
              <a:t>Ausubel</a:t>
            </a:r>
            <a:endParaRPr lang="en-GB" dirty="0" smtClean="0"/>
          </a:p>
          <a:p>
            <a:pPr lvl="2"/>
            <a:r>
              <a:rPr lang="en-GB" dirty="0" smtClean="0"/>
              <a:t>distance defined by time not space (‘20 minutes away’)</a:t>
            </a:r>
          </a:p>
          <a:p>
            <a:pPr lvl="2"/>
            <a:r>
              <a:rPr lang="en-GB" dirty="0" smtClean="0"/>
              <a:t>‘Fixed’ time-travel preference, regardless of mode of transport</a:t>
            </a:r>
          </a:p>
          <a:p>
            <a:r>
              <a:rPr lang="en-GB" dirty="0" smtClean="0"/>
              <a:t>Functional urban geographies</a:t>
            </a:r>
          </a:p>
          <a:p>
            <a:pPr lvl="1"/>
            <a:r>
              <a:rPr lang="en-GB" dirty="0" smtClean="0"/>
              <a:t>Community Health Partnerships?</a:t>
            </a:r>
          </a:p>
          <a:p>
            <a:pPr lvl="1"/>
            <a:r>
              <a:rPr lang="en-GB" dirty="0" smtClean="0"/>
              <a:t>Travel to work areas? (Dominated by car owners?)</a:t>
            </a:r>
          </a:p>
          <a:p>
            <a:pPr lvl="1"/>
            <a:r>
              <a:rPr lang="en-GB" dirty="0" smtClean="0"/>
              <a:t>Mode-specific TTWAs? (Distance/hour)</a:t>
            </a:r>
          </a:p>
          <a:p>
            <a:pPr lvl="1"/>
            <a:r>
              <a:rPr lang="en-GB" dirty="0" smtClean="0"/>
              <a:t>Amenity-specific TTWAs? (Mixed use &amp; accessibility)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1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Associations between diversity and:</a:t>
            </a:r>
          </a:p>
          <a:p>
            <a:pPr lvl="1"/>
            <a:r>
              <a:rPr lang="en-GB" dirty="0" smtClean="0"/>
              <a:t>Health (Walsh et al 2016)</a:t>
            </a:r>
          </a:p>
          <a:p>
            <a:pPr lvl="1"/>
            <a:r>
              <a:rPr lang="en-GB" dirty="0" smtClean="0"/>
              <a:t>Economic development</a:t>
            </a:r>
          </a:p>
          <a:p>
            <a:pPr lvl="1"/>
            <a:r>
              <a:rPr lang="en-GB" dirty="0" smtClean="0"/>
              <a:t>Demographic change (including fertility)</a:t>
            </a:r>
          </a:p>
          <a:p>
            <a:pPr lvl="1"/>
            <a:r>
              <a:rPr lang="en-GB" dirty="0" smtClean="0"/>
              <a:t>Educational outcomes</a:t>
            </a:r>
          </a:p>
          <a:p>
            <a:pPr lvl="1"/>
            <a:r>
              <a:rPr lang="en-GB" dirty="0" smtClean="0"/>
              <a:t>Happiness</a:t>
            </a:r>
          </a:p>
          <a:p>
            <a:endParaRPr lang="en-GB" dirty="0" smtClean="0"/>
          </a:p>
          <a:p>
            <a:r>
              <a:rPr lang="en-GB" dirty="0" smtClean="0"/>
              <a:t>‘Natural Experiments’</a:t>
            </a:r>
          </a:p>
          <a:p>
            <a:pPr lvl="1"/>
            <a:r>
              <a:rPr lang="en-GB" dirty="0" smtClean="0"/>
              <a:t>Effects of regeneration (</a:t>
            </a:r>
            <a:r>
              <a:rPr lang="en-GB" dirty="0" err="1" smtClean="0"/>
              <a:t>GoWell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Generalisability to other cities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53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Analyses available from:</a:t>
            </a:r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github.com/JonMinton/gowell</a:t>
            </a:r>
            <a:endParaRPr lang="en-GB" dirty="0" smtClean="0"/>
          </a:p>
          <a:p>
            <a:r>
              <a:rPr lang="en-GB" dirty="0" smtClean="0"/>
              <a:t>Diversity maps from:</a:t>
            </a:r>
          </a:p>
          <a:p>
            <a:pPr lvl="1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github.com/JonMinton/gowell/tree/master/maps/diversities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Email: </a:t>
            </a:r>
            <a:r>
              <a:rPr lang="en-GB" dirty="0" smtClean="0">
                <a:hlinkClick r:id="rId4"/>
              </a:rPr>
              <a:t>jonathan.Minton@Glasgow.ac.uk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3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caveats/warnings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tend to work from </a:t>
            </a:r>
            <a:r>
              <a:rPr lang="en-GB" b="1" dirty="0" smtClean="0"/>
              <a:t>data to theory</a:t>
            </a:r>
          </a:p>
          <a:p>
            <a:r>
              <a:rPr lang="en-GB" dirty="0" smtClean="0"/>
              <a:t>I </a:t>
            </a:r>
            <a:r>
              <a:rPr lang="en-GB" sz="4000" dirty="0" smtClean="0">
                <a:solidFill>
                  <a:srgbClr val="FF0000"/>
                </a:solidFill>
                <a:latin typeface="Brush Script MT" panose="03060802040406070304" pitchFamily="66" charset="0"/>
              </a:rPr>
              <a:t>won’t</a:t>
            </a:r>
            <a:r>
              <a:rPr lang="en-GB" dirty="0" smtClean="0"/>
              <a:t> try to ‘prove’ anything</a:t>
            </a:r>
          </a:p>
          <a:p>
            <a:r>
              <a:rPr lang="en-GB" dirty="0" smtClean="0"/>
              <a:t>And I </a:t>
            </a:r>
            <a:r>
              <a:rPr lang="en-GB" sz="4000" dirty="0">
                <a:solidFill>
                  <a:srgbClr val="FF0000"/>
                </a:solidFill>
                <a:latin typeface="Brush Script MT" panose="03060802040406070304" pitchFamily="66" charset="0"/>
              </a:rPr>
              <a:t>will</a:t>
            </a:r>
            <a:r>
              <a:rPr lang="en-GB" dirty="0" smtClean="0"/>
              <a:t> speculate.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6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Core idea about diversities of space, place and people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Core idea 1:</a:t>
            </a:r>
          </a:p>
          <a:p>
            <a:pPr lvl="1"/>
            <a:r>
              <a:rPr lang="en-GB" dirty="0" smtClean="0"/>
              <a:t>Only a limited range of urban forms tend to support high socioeconomic and cultural diversity</a:t>
            </a:r>
          </a:p>
          <a:p>
            <a:pPr lvl="1"/>
            <a:r>
              <a:rPr lang="en-GB" dirty="0" smtClean="0"/>
              <a:t>i.e., those supportive of relatively high density</a:t>
            </a:r>
          </a:p>
          <a:p>
            <a:pPr lvl="1"/>
            <a:r>
              <a:rPr lang="en-GB" dirty="0" smtClean="0"/>
              <a:t>Therefore, low diversity of housing stock -&gt; high diversity of socioeconomic attributes?</a:t>
            </a:r>
          </a:p>
          <a:p>
            <a:r>
              <a:rPr lang="en-GB" dirty="0" smtClean="0"/>
              <a:t>Core idea 2:</a:t>
            </a:r>
          </a:p>
          <a:p>
            <a:pPr lvl="1"/>
            <a:r>
              <a:rPr lang="en-GB" dirty="0" smtClean="0"/>
              <a:t>Density brings network effects and more opportunities for socioeconomic diversity</a:t>
            </a:r>
            <a:endParaRPr lang="en-GB" dirty="0"/>
          </a:p>
          <a:p>
            <a:r>
              <a:rPr lang="en-GB" dirty="0" smtClean="0"/>
              <a:t>Core idea 3: </a:t>
            </a:r>
          </a:p>
          <a:p>
            <a:pPr lvl="1"/>
            <a:r>
              <a:rPr lang="en-GB" dirty="0" smtClean="0"/>
              <a:t>Cities have centres, cores, and underlying effective urban functional geographies</a:t>
            </a:r>
          </a:p>
          <a:p>
            <a:pPr lvl="1"/>
            <a:r>
              <a:rPr lang="en-GB" dirty="0" smtClean="0"/>
              <a:t>Distance/diversity relationships </a:t>
            </a:r>
          </a:p>
          <a:p>
            <a:r>
              <a:rPr lang="en-GB" dirty="0" smtClean="0"/>
              <a:t>Core idea 4: </a:t>
            </a:r>
          </a:p>
          <a:p>
            <a:pPr lvl="1"/>
            <a:r>
              <a:rPr lang="en-GB" dirty="0" smtClean="0"/>
              <a:t>The period 2001-2011 saw rapid sociodemographic change in Glasgow and elsewhere in the UK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77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– History of Greater Glasgow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 descr="Glasgow pop 1801 20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1794" r="993" b="1669"/>
          <a:stretch/>
        </p:blipFill>
        <p:spPr bwMode="auto">
          <a:xfrm>
            <a:off x="1564257" y="1155498"/>
            <a:ext cx="8097329" cy="487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120717"/>
            <a:ext cx="108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http://www.understandingglasgow.com/indicators/population/trends/historic_population_trend</a:t>
            </a:r>
            <a:endParaRPr lang="en-GB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376338"/>
              </p:ext>
            </p:extLst>
          </p:nvPr>
        </p:nvGraphicFramePr>
        <p:xfrm>
          <a:off x="2070340" y="1812491"/>
          <a:ext cx="8108830" cy="4044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6384537"/>
            <a:ext cx="545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https://en.wikipedia.org/wiki/Demography_of_Scotland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 – Recent change in GG, rest of Scotland, rest of the UK </a:t>
            </a:r>
          </a:p>
        </p:txBody>
      </p:sp>
      <p:pic>
        <p:nvPicPr>
          <p:cNvPr id="2050" name="Picture 2" descr="https://upload.wikimedia.org/wikipedia/commons/thumb/a/a1/Born_In_England_2011_Census_Scotland.png/800px-Born_In_England_2011_Census_Scotla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6"/>
            <a:ext cx="2940170" cy="43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b/bd/Catholicism_in_Scotland_in_the_2011_census.png/800px-Catholicism_in_Scotland_in_the_2011_cens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825625"/>
            <a:ext cx="2932682" cy="435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57390" y="6311900"/>
            <a:ext cx="545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https://en.wikipedia.org/wiki/Demography_of_Scotland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85734" y="1889986"/>
            <a:ext cx="856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English</a:t>
            </a:r>
          </a:p>
          <a:p>
            <a:r>
              <a:rPr lang="en-GB" b="1" dirty="0" smtClean="0"/>
              <a:t>Born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5401683" y="1889985"/>
            <a:ext cx="953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Roman</a:t>
            </a:r>
          </a:p>
          <a:p>
            <a:r>
              <a:rPr lang="en-GB" b="1" dirty="0" smtClean="0"/>
              <a:t>Catholic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2618" r="9419" b="3256"/>
          <a:stretch/>
        </p:blipFill>
        <p:spPr>
          <a:xfrm>
            <a:off x="8495651" y="1889985"/>
            <a:ext cx="2537534" cy="44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urbanisation and suburbanisation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71" y="1428810"/>
            <a:ext cx="5146032" cy="51460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2618" r="9419" b="3256"/>
          <a:stretch/>
        </p:blipFill>
        <p:spPr>
          <a:xfrm>
            <a:off x="273839" y="1346542"/>
            <a:ext cx="3000281" cy="522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73" y="1428810"/>
            <a:ext cx="2940945" cy="51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6" t="28224" r="35181" b="17456"/>
          <a:stretch/>
        </p:blipFill>
        <p:spPr>
          <a:xfrm>
            <a:off x="838199" y="1621765"/>
            <a:ext cx="4423913" cy="3607595"/>
          </a:xfrm>
        </p:spPr>
      </p:pic>
      <p:sp>
        <p:nvSpPr>
          <p:cNvPr id="5" name="Rectangle 4"/>
          <p:cNvSpPr/>
          <p:nvPr/>
        </p:nvSpPr>
        <p:spPr>
          <a:xfrm>
            <a:off x="677839" y="5745994"/>
            <a:ext cx="474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https://en.wikipedia.org/wiki/Hutchesontown_C</a:t>
            </a:r>
            <a:endParaRPr lang="en-GB" dirty="0"/>
          </a:p>
        </p:txBody>
      </p:sp>
      <p:pic>
        <p:nvPicPr>
          <p:cNvPr id="3074" name="Picture 2" descr="http://i612.photobucket.com/albums/tt205/sreapadair/img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72" y="1621765"/>
            <a:ext cx="6055606" cy="36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22471" y="57459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http://urbanglasgow.co.uk/archive/glasgow-in-the-1970s-clyde-to-townhead__o_t__t_1281.html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0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http://2.bp.blogspot.com/-Wq0oOZOybm0/UmUyamJBzII/AAAAAAAAAL8/vDut4uA1cN8/s1600/Lorategi-hiriaren_diagrama_19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11" y="1814512"/>
            <a:ext cx="3228975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208" y="6176963"/>
            <a:ext cx="64110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http://carissaevd-urbandesstudies.blogspot.co.uk/2013/10/history-of-urban-design-and-urban.html</a:t>
            </a:r>
            <a:endParaRPr lang="en-GB" sz="1100" dirty="0"/>
          </a:p>
        </p:txBody>
      </p:sp>
      <p:pic>
        <p:nvPicPr>
          <p:cNvPr id="6150" name="Picture 6" descr="http://2.bp.blogspot.com/-7bXPzarvziY/UmVW6BtoE5I/AAAAAAAAANA/huaS9ZMLoh4/s1600/51fae7dbe8e44ea2b0000015_ad-classics-ville-radieuse-le-corbusier_le_corbusier_ville_radie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940" y="1837366"/>
            <a:ext cx="2685623" cy="43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863</Words>
  <Application>Microsoft Office PowerPoint</Application>
  <PresentationFormat>Widescreen</PresentationFormat>
  <Paragraphs>169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Brush Script MT</vt:lpstr>
      <vt:lpstr>Calibri</vt:lpstr>
      <vt:lpstr>Calibri Light</vt:lpstr>
      <vt:lpstr>Cambria Math</vt:lpstr>
      <vt:lpstr>Office Theme</vt:lpstr>
      <vt:lpstr>Diversity and change in Glasgow’s Social and Built Environment</vt:lpstr>
      <vt:lpstr>Acknowledgements</vt:lpstr>
      <vt:lpstr>Some caveats/warnings</vt:lpstr>
      <vt:lpstr>Core idea about diversities of space, place and people</vt:lpstr>
      <vt:lpstr>Background – History of Greater Glasgow </vt:lpstr>
      <vt:lpstr>Background – Recent change in GG, rest of Scotland, rest of the UK </vt:lpstr>
      <vt:lpstr>Theories – urbanisation and suburbanisation</vt:lpstr>
      <vt:lpstr>Theories – Housing and urban design</vt:lpstr>
      <vt:lpstr>Theories – Housing and urban design</vt:lpstr>
      <vt:lpstr>Theories – Housing and urban design</vt:lpstr>
      <vt:lpstr>Theories – Housing and Urban Design</vt:lpstr>
      <vt:lpstr>Theories – Housing and Urban Design</vt:lpstr>
      <vt:lpstr>Theories – Network effects and functional geographies</vt:lpstr>
      <vt:lpstr>Theories – Relationship between the physical, the social, and the economic </vt:lpstr>
      <vt:lpstr>Theories – Relationship between the physical, the social, and the economic </vt:lpstr>
      <vt:lpstr>Methods – Definition of Greater Glasgow Used</vt:lpstr>
      <vt:lpstr>Methods – Diversity as entropy</vt:lpstr>
      <vt:lpstr>Methods – Data and variables used  </vt:lpstr>
      <vt:lpstr>Methods – Data and variables used</vt:lpstr>
      <vt:lpstr>Results</vt:lpstr>
      <vt:lpstr>Results</vt:lpstr>
      <vt:lpstr>Results</vt:lpstr>
      <vt:lpstr>Results</vt:lpstr>
      <vt:lpstr>Selected maps</vt:lpstr>
      <vt:lpstr>Discussion</vt:lpstr>
      <vt:lpstr>Discussion</vt:lpstr>
      <vt:lpstr>Next steps</vt:lpstr>
      <vt:lpstr>Thanks for listening!</vt:lpstr>
    </vt:vector>
  </TitlesOfParts>
  <Company>University of Glasgow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and change in Glasgow’s Social and Built Environment</dc:title>
  <dc:creator>Jonathan Minton</dc:creator>
  <cp:lastModifiedBy>Jonathan Minton</cp:lastModifiedBy>
  <cp:revision>30</cp:revision>
  <dcterms:created xsi:type="dcterms:W3CDTF">2016-06-20T14:43:25Z</dcterms:created>
  <dcterms:modified xsi:type="dcterms:W3CDTF">2016-06-21T16:20:02Z</dcterms:modified>
</cp:coreProperties>
</file>